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395" r:id="rId3"/>
    <p:sldId id="396" r:id="rId4"/>
    <p:sldId id="383" r:id="rId5"/>
    <p:sldId id="365" r:id="rId6"/>
    <p:sldId id="378" r:id="rId7"/>
    <p:sldId id="371" r:id="rId8"/>
    <p:sldId id="374" r:id="rId9"/>
    <p:sldId id="372" r:id="rId10"/>
    <p:sldId id="382" r:id="rId11"/>
    <p:sldId id="385" r:id="rId12"/>
    <p:sldId id="386" r:id="rId13"/>
    <p:sldId id="387" r:id="rId14"/>
    <p:sldId id="388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389" r:id="rId25"/>
    <p:sldId id="390" r:id="rId26"/>
    <p:sldId id="391" r:id="rId27"/>
    <p:sldId id="392" r:id="rId28"/>
    <p:sldId id="393" r:id="rId29"/>
    <p:sldId id="394" r:id="rId30"/>
    <p:sldId id="406" r:id="rId31"/>
    <p:sldId id="407" r:id="rId32"/>
    <p:sldId id="408" r:id="rId33"/>
    <p:sldId id="258" r:id="rId3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58DD8-05D8-411C-91B9-1B0226B4DFB5}" v="430" dt="2019-07-21T05:43:11.363"/>
    <p1510:client id="{876C0C64-B1CC-43D8-8D42-4514C0EE44C0}" v="3212" dt="2019-07-22T03:56:19.556"/>
    <p1510:client id="{D0F8CD0A-3960-415C-8FB4-CD6CA3BEC22A}" v="3203" dt="2019-07-21T22:51:26.608"/>
    <p1510:client id="{E0CFC7E1-FB8D-438A-AF3C-CAB9DB65263A}" v="2" dt="2019-07-21T04:21:58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5" autoAdjust="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7467F-E0D2-4678-9585-9CDE23E1DD1B}" type="datetimeFigureOut">
              <a:rPr lang="es-CO" smtClean="0"/>
              <a:t>30/09/2019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DB935-51A5-4A2B-8439-FF23CB36A9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401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DB935-51A5-4A2B-8439-FF23CB36A98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30/09/2019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46102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scienza/spazio/2015/04/30/messenger-sonda-schianto-mercurio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enus_globe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t.wikipedia.org/wiki/Tierra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azuaje/9328686135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arte_(planeta)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s.stackexchange.com/questions/52980/why-is-discovery-one-covered-in-sulphur-in-2010-the-year-we-make-contact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hileliterario.blogspot.com/2011/10/el-hombre-que-orbito-saturno.htm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fundizamanueldefalla.wordpress.com/category/gymkana-del-sistema-solar/page/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scienza/spazio/2015/10/28/materia-urano-nettuno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tualite.housseniawriting.com/science/2015/09/25/pluton-une-planete-riche-en-couleur/8885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osevicentediaz.wordpress.com/tag/pluton/page/2/" TargetMode="Externa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ism.com/is-there-a-limit-to-how-large-a-star-can-be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versity.org/wiki/El_sistema_solar/El_So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9898" y="488271"/>
            <a:ext cx="6092204" cy="1187241"/>
          </a:xfrm>
        </p:spPr>
        <p:txBody>
          <a:bodyPr>
            <a:noAutofit/>
          </a:bodyPr>
          <a:lstStyle/>
          <a:p>
            <a:r>
              <a:rPr lang="es-ES_tradnl" sz="8800" b="1" dirty="0">
                <a:cs typeface="Calibri Light"/>
              </a:rPr>
              <a:t>Sistema solar</a:t>
            </a:r>
            <a:endParaRPr lang="es-ES_tradnl" sz="8800" b="1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A644A44-5C52-4572-A955-3883BF6B96B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187127" y="5625741"/>
            <a:ext cx="4915712" cy="68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sz="2800" dirty="0"/>
              <a:t>Laura Natalia Martínez </a:t>
            </a:r>
            <a:r>
              <a:rPr lang="es-ES" altLang="es-CO" sz="2800" dirty="0" smtClean="0"/>
              <a:t>Ramírez</a:t>
            </a:r>
          </a:p>
          <a:p>
            <a:pPr marL="0" indent="0" algn="ctr">
              <a:buNone/>
            </a:pPr>
            <a:r>
              <a:rPr lang="es-ES" altLang="es-CO" sz="2800" dirty="0" smtClean="0"/>
              <a:t>Steven Fernando Rico Aparicio</a:t>
            </a:r>
            <a:endParaRPr lang="es-ES" altLang="es-CO" sz="2800" dirty="0"/>
          </a:p>
        </p:txBody>
      </p:sp>
      <p:pic>
        <p:nvPicPr>
          <p:cNvPr id="2050" name="Picture 2" descr="Resultado de imagen para complejo astronomico grupo halley">
            <a:extLst>
              <a:ext uri="{FF2B5EF4-FFF2-40B4-BE49-F238E27FC236}">
                <a16:creationId xmlns:a16="http://schemas.microsoft.com/office/drawing/2014/main" id="{F129BF4E-CD7C-453C-AA43-D431D1B23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/>
          <a:stretch/>
        </p:blipFill>
        <p:spPr bwMode="auto">
          <a:xfrm>
            <a:off x="905662" y="5543289"/>
            <a:ext cx="4321260" cy="10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Imagen que contiene mesa, interior, sentado&#10;&#10;Descripción generada automáticamente">
            <a:extLst>
              <a:ext uri="{FF2B5EF4-FFF2-40B4-BE49-F238E27FC236}">
                <a16:creationId xmlns:a16="http://schemas.microsoft.com/office/drawing/2014/main" id="{552363F9-7C4F-4891-B2A3-56D88E81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099901" y="2027226"/>
            <a:ext cx="10015574" cy="33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6382045" cy="970887"/>
          </a:xfrm>
        </p:spPr>
        <p:txBody>
          <a:bodyPr>
            <a:normAutofit/>
          </a:bodyPr>
          <a:lstStyle/>
          <a:p>
            <a:r>
              <a:rPr lang="es-419" b="1" dirty="0"/>
              <a:t>Sol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5129B9-C38D-4D90-84F0-1368E16B448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63607" y="1795764"/>
            <a:ext cx="3861848" cy="55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Rotación diferencial</a:t>
            </a:r>
            <a:endParaRPr lang="es-ES" alt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203678-DCB5-43E1-8117-B118AB7D0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0" t="13746" r="45412" b="25223"/>
          <a:stretch/>
        </p:blipFill>
        <p:spPr>
          <a:xfrm>
            <a:off x="707010" y="2622676"/>
            <a:ext cx="3888801" cy="3915253"/>
          </a:xfrm>
          <a:prstGeom prst="rect">
            <a:avLst/>
          </a:prstGeom>
        </p:spPr>
      </p:pic>
      <p:pic>
        <p:nvPicPr>
          <p:cNvPr id="23554" name="Picture 2" descr="Resultado de imagen para galileo manchas solares">
            <a:extLst>
              <a:ext uri="{FF2B5EF4-FFF2-40B4-BE49-F238E27FC236}">
                <a16:creationId xmlns:a16="http://schemas.microsoft.com/office/drawing/2014/main" id="{85EAFF0E-738D-48EA-BFD0-A7F2570E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26" y="1777738"/>
            <a:ext cx="6460014" cy="36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806DFFF9-2809-44B4-86AB-9E01E9EA190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761350" y="5761598"/>
            <a:ext cx="5456548" cy="77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Galileo las </a:t>
            </a:r>
            <a:r>
              <a:rPr lang="es-ES" altLang="es-CO" sz="2800" dirty="0" err="1"/>
              <a:t>vió</a:t>
            </a:r>
            <a:r>
              <a:rPr lang="es-ES" altLang="es-CO" sz="2800" dirty="0"/>
              <a:t> y lo calculó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E6F8E20-7470-474E-8E20-E7A9FA98A6D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645025" y="4323434"/>
            <a:ext cx="2196643" cy="62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b="1" dirty="0">
                <a:solidFill>
                  <a:srgbClr val="FF0000"/>
                </a:solidFill>
              </a:rPr>
              <a:t>25 días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AE2C5CE-2DD5-47F1-B2E5-127C04CD8F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53088" y="2729253"/>
            <a:ext cx="2196643" cy="62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b="1" dirty="0">
                <a:solidFill>
                  <a:srgbClr val="FF0000"/>
                </a:solidFill>
              </a:rPr>
              <a:t>34 días</a:t>
            </a:r>
          </a:p>
        </p:txBody>
      </p:sp>
    </p:spTree>
    <p:extLst>
      <p:ext uri="{BB962C8B-B14F-4D97-AF65-F5344CB8AC3E}">
        <p14:creationId xmlns:p14="http://schemas.microsoft.com/office/powerpoint/2010/main" val="23163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Mercurio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56466" y="3584345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345317" y="1624634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Más cercano sol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801974" y="5954077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 = 425 °C (día)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9307" y="3726912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No atmósfera (cielo negro)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53951" y="4394169"/>
            <a:ext cx="354860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Cráteres de impacto</a:t>
            </a:r>
          </a:p>
        </p:txBody>
      </p:sp>
      <p:pic>
        <p:nvPicPr>
          <p:cNvPr id="4" name="Imagen 3" descr="Imagen que contiene negro, sentado&#10;&#10;Descripción generada automáticamente">
            <a:extLst>
              <a:ext uri="{FF2B5EF4-FFF2-40B4-BE49-F238E27FC236}">
                <a16:creationId xmlns:a16="http://schemas.microsoft.com/office/drawing/2014/main" id="{38813B50-B1C5-4C3A-B4FC-19A6AAFA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9760" r="19539"/>
          <a:stretch/>
        </p:blipFill>
        <p:spPr>
          <a:xfrm>
            <a:off x="5253193" y="887072"/>
            <a:ext cx="5676914" cy="5533415"/>
          </a:xfrm>
          <a:prstGeom prst="flowChartConnector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63377" y="5166512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 = -170 °C (noche)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92320" y="2324009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año = 3 meses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53951" y="3044265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día = 58.7 días</a:t>
            </a:r>
          </a:p>
        </p:txBody>
      </p:sp>
    </p:spTree>
    <p:extLst>
      <p:ext uri="{BB962C8B-B14F-4D97-AF65-F5344CB8AC3E}">
        <p14:creationId xmlns:p14="http://schemas.microsoft.com/office/powerpoint/2010/main" val="12495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332867"/>
            <a:ext cx="5157247" cy="970887"/>
          </a:xfrm>
        </p:spPr>
        <p:txBody>
          <a:bodyPr/>
          <a:lstStyle/>
          <a:p>
            <a:r>
              <a:rPr lang="es-419" b="1" dirty="0"/>
              <a:t>Venus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3253604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352932" y="3212189"/>
            <a:ext cx="354624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Volcanes, lava, roca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47121" y="5781515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 = 480 °C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838382" y="2464338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Efecto invernadero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948266" y="4080618"/>
            <a:ext cx="354860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Atmósfera C02, SO2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21566" y="4973271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P = 90 p atm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919030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Retrógrado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354605" y="1686279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día = 1 año tierra</a:t>
            </a:r>
          </a:p>
        </p:txBody>
      </p:sp>
      <p:pic>
        <p:nvPicPr>
          <p:cNvPr id="5" name="Imagen 4" descr="Imagen que contiene sentado&#10;&#10;Descripción generada automáticamente">
            <a:extLst>
              <a:ext uri="{FF2B5EF4-FFF2-40B4-BE49-F238E27FC236}">
                <a16:creationId xmlns:a16="http://schemas.microsoft.com/office/drawing/2014/main" id="{30BCADE9-86A1-4ACD-B6ED-63EBD24C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46517" y="1430135"/>
            <a:ext cx="5266585" cy="526658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503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Tierra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56466" y="3584345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705911" y="1571178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satélite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801974" y="5954077"/>
            <a:ext cx="3146339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Campo magnético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9307" y="3726912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Superficie </a:t>
            </a:r>
            <a:r>
              <a:rPr lang="es-CO" altLang="es-CO" sz="2800" dirty="0">
                <a:sym typeface="Wingdings" panose="05000000000000000000" pitchFamily="2" charset="2"/>
              </a:rPr>
              <a:t> Agua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53951" y="4394169"/>
            <a:ext cx="370085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Cambios T estaciones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63377" y="5166512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 entre día y noche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92320" y="2324009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Estaciones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53951" y="3044265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año = 365.25 días</a:t>
            </a:r>
          </a:p>
        </p:txBody>
      </p:sp>
      <p:pic>
        <p:nvPicPr>
          <p:cNvPr id="5" name="Imagen 4" descr="Imagen que contiene satélite, sentado, mesa&#10;&#10;Descripción generada automáticamente">
            <a:extLst>
              <a:ext uri="{FF2B5EF4-FFF2-40B4-BE49-F238E27FC236}">
                <a16:creationId xmlns:a16="http://schemas.microsoft.com/office/drawing/2014/main" id="{91434B63-5391-410E-95FD-63A9A0108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6905" t="-164" r="6607" b="164"/>
          <a:stretch/>
        </p:blipFill>
        <p:spPr>
          <a:xfrm>
            <a:off x="4946475" y="845081"/>
            <a:ext cx="6147906" cy="57636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267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332867"/>
            <a:ext cx="5157247" cy="970887"/>
          </a:xfrm>
        </p:spPr>
        <p:txBody>
          <a:bodyPr/>
          <a:lstStyle/>
          <a:p>
            <a:r>
              <a:rPr lang="es-419" b="1" dirty="0"/>
              <a:t>Luna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3253604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98202" y="3309146"/>
            <a:ext cx="354624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Se aleja 38 mm/año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848647" y="2110569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27 d + 7 h + 43 </a:t>
            </a:r>
            <a:r>
              <a:rPr lang="es-CO" altLang="es-CO" sz="2800" dirty="0" err="1"/>
              <a:t>mins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004448" y="4462996"/>
            <a:ext cx="354860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Refleja 7% luz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46717" y="5533776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g = g(tierra)/6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44788" y="1238114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Misma cara</a:t>
            </a:r>
          </a:p>
        </p:txBody>
      </p:sp>
      <p:pic>
        <p:nvPicPr>
          <p:cNvPr id="4" name="Imagen 3" descr="Imagen que contiene negro, sentado, foto, interior&#10;&#10;Descripción generada automáticamente">
            <a:extLst>
              <a:ext uri="{FF2B5EF4-FFF2-40B4-BE49-F238E27FC236}">
                <a16:creationId xmlns:a16="http://schemas.microsoft.com/office/drawing/2014/main" id="{4BDB3AE8-7764-4D50-BC88-8C0BF7F18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6785" t="6848" r="15271" b="2350"/>
          <a:stretch/>
        </p:blipFill>
        <p:spPr>
          <a:xfrm>
            <a:off x="887044" y="1414044"/>
            <a:ext cx="5559673" cy="524564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075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0" y="1142735"/>
            <a:ext cx="6331165" cy="474837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58571" y="158023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dirty="0" smtClean="0"/>
              <a:t>SISTEMA SOLAR</a:t>
            </a:r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57" y="3516922"/>
            <a:ext cx="3045655" cy="304565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9803265">
            <a:off x="7230813" y="4162586"/>
            <a:ext cx="569034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¿CÓMO SE FORMÓ?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21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12191" y="347370"/>
            <a:ext cx="4702629" cy="84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4800" b="1" dirty="0" smtClean="0">
                <a:solidFill>
                  <a:srgbClr val="00000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Teoría de Captura</a:t>
            </a:r>
            <a:endParaRPr lang="es-CO" sz="4800" b="1" dirty="0">
              <a:solidFill>
                <a:srgbClr val="00000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34" y="1502231"/>
            <a:ext cx="4451741" cy="45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12190" y="556376"/>
            <a:ext cx="4702629" cy="84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4800" b="1" dirty="0">
                <a:solidFill>
                  <a:srgbClr val="00000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Teoría de fisión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72" y="1884946"/>
            <a:ext cx="7969066" cy="28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01460" y="477999"/>
            <a:ext cx="6276393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4800" b="1" dirty="0">
                <a:solidFill>
                  <a:srgbClr val="00000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Teoría de Co-formación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0" y="1805683"/>
            <a:ext cx="6051932" cy="42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01460" y="229802"/>
            <a:ext cx="6276393" cy="84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4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Teoría del Gran Impacto</a:t>
            </a:r>
          </a:p>
        </p:txBody>
      </p:sp>
      <p:pic>
        <p:nvPicPr>
          <p:cNvPr id="3" name="moonfor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658" y="1254034"/>
            <a:ext cx="8829996" cy="4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ion of the Solar System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5475" y="1136472"/>
            <a:ext cx="9080133" cy="51075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58571" y="158023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dirty="0" smtClean="0"/>
              <a:t>SISTEMA SOLAR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2907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13" y="431995"/>
            <a:ext cx="7805656" cy="611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"/>
            <a:ext cx="9753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nasa_evolution_of_the_moon_UIKmSQqp8wY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059" y="480732"/>
            <a:ext cx="10524564" cy="5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798285" y="196092"/>
            <a:ext cx="2206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dirty="0" smtClean="0"/>
              <a:t>ECLIPSES</a:t>
            </a:r>
            <a:endParaRPr lang="es-CO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65" y="1162595"/>
            <a:ext cx="5308406" cy="29859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41" y="4581886"/>
            <a:ext cx="7260454" cy="16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Marte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56466" y="3584345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801974" y="1567925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Dios guerra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835627" y="6048404"/>
            <a:ext cx="3146339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Fobos y </a:t>
            </a:r>
            <a:r>
              <a:rPr lang="es-ES" altLang="es-CO" sz="2800" dirty="0" err="1"/>
              <a:t>deimos</a:t>
            </a:r>
            <a:endParaRPr lang="es-ES" altLang="es-CO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9307" y="3726912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Antes nubes, lluvias, </a:t>
            </a:r>
            <a:r>
              <a:rPr lang="es-CO" altLang="es-CO" sz="2800" dirty="0" err="1"/>
              <a:t>rios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48041" y="4415189"/>
            <a:ext cx="397149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</a:t>
            </a:r>
            <a:r>
              <a:rPr lang="es-ES" altLang="es-CO" sz="2800" dirty="0">
                <a:sym typeface="Wingdings" panose="05000000000000000000" pitchFamily="2" charset="2"/>
              </a:rPr>
              <a:t> Vientos, tormentas</a:t>
            </a:r>
            <a:endParaRPr lang="es-ES" altLang="es-CO" sz="28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279151" y="5238168"/>
            <a:ext cx="3904497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Monte olimpo (volcán)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63377" y="2200426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Oxidación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05191" y="2910866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 err="1"/>
              <a:t>Atmos</a:t>
            </a:r>
            <a:r>
              <a:rPr lang="es-ES" altLang="es-CO" sz="2800" dirty="0"/>
              <a:t> fina CO2</a:t>
            </a:r>
          </a:p>
        </p:txBody>
      </p:sp>
      <p:pic>
        <p:nvPicPr>
          <p:cNvPr id="4" name="Imagen 3" descr="Imagen que contiene sentado, interior, suelo&#10;&#10;Descripción generada automáticamente">
            <a:extLst>
              <a:ext uri="{FF2B5EF4-FFF2-40B4-BE49-F238E27FC236}">
                <a16:creationId xmlns:a16="http://schemas.microsoft.com/office/drawing/2014/main" id="{45C6ED5C-A136-485A-A22B-0FA480CAE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224250" y="913003"/>
            <a:ext cx="5495430" cy="5495430"/>
          </a:xfrm>
          <a:prstGeom prst="flowChartConnector">
            <a:avLst/>
          </a:prstGeom>
          <a:ln w="2540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6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332867"/>
            <a:ext cx="5157247" cy="970887"/>
          </a:xfrm>
        </p:spPr>
        <p:txBody>
          <a:bodyPr/>
          <a:lstStyle/>
          <a:p>
            <a:r>
              <a:rPr lang="es-419" b="1" dirty="0"/>
              <a:t>Júpiter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3253604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701732" y="2314082"/>
            <a:ext cx="5117894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Gran mancha roja (400 Km/h)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819527" y="3242627"/>
            <a:ext cx="5117894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Turbulencia, tormentas, bandas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16394" y="5721723"/>
            <a:ext cx="354860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Magnetósfera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513035" y="872761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Más grande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316897" y="1541013"/>
            <a:ext cx="425997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No superficie </a:t>
            </a:r>
            <a:r>
              <a:rPr lang="es-ES" altLang="es-CO" sz="2800" dirty="0">
                <a:sym typeface="Wingdings" panose="05000000000000000000" pitchFamily="2" charset="2"/>
              </a:rPr>
              <a:t> Gases H</a:t>
            </a:r>
            <a:endParaRPr lang="es-ES" altLang="es-CO" sz="2800" dirty="0"/>
          </a:p>
        </p:txBody>
      </p:sp>
      <p:pic>
        <p:nvPicPr>
          <p:cNvPr id="4" name="Imagen 3" descr="Imagen que contiene interior, mesa, sentado&#10;&#10;Descripción generada automáticamente">
            <a:extLst>
              <a:ext uri="{FF2B5EF4-FFF2-40B4-BE49-F238E27FC236}">
                <a16:creationId xmlns:a16="http://schemas.microsoft.com/office/drawing/2014/main" id="{372D4FAF-9089-4AC6-ADC6-E396E8E7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4091" r="3889"/>
          <a:stretch/>
        </p:blipFill>
        <p:spPr>
          <a:xfrm>
            <a:off x="856545" y="1319088"/>
            <a:ext cx="5601671" cy="5355080"/>
          </a:xfrm>
          <a:prstGeom prst="flowChartConnector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394F0B92-2394-4AB7-A929-6D8C70A84A1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701732" y="4062565"/>
            <a:ext cx="535348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64 lunas </a:t>
            </a:r>
            <a:r>
              <a:rPr lang="es-ES" altLang="es-CO" sz="2800" dirty="0">
                <a:sym typeface="Wingdings" panose="05000000000000000000" pitchFamily="2" charset="2"/>
              </a:rPr>
              <a:t> </a:t>
            </a:r>
            <a:r>
              <a:rPr lang="es-ES" altLang="es-CO" sz="2800" dirty="0"/>
              <a:t>Ío (fuerza marea),  Europa (</a:t>
            </a:r>
            <a:r>
              <a:rPr lang="es-ES" altLang="es-CO" sz="2800" dirty="0" err="1"/>
              <a:t>geíseres</a:t>
            </a:r>
            <a:r>
              <a:rPr lang="es-ES" altLang="es-CO" sz="2800" dirty="0"/>
              <a:t>), Ganímedes (tectónica), Calisto</a:t>
            </a:r>
          </a:p>
        </p:txBody>
      </p:sp>
    </p:spTree>
    <p:extLst>
      <p:ext uri="{BB962C8B-B14F-4D97-AF65-F5344CB8AC3E}">
        <p14:creationId xmlns:p14="http://schemas.microsoft.com/office/powerpoint/2010/main" val="100252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Saturno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56466" y="3584345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23806" y="1509566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Anillos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293684" y="5222342"/>
            <a:ext cx="3727229" cy="64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Mimas, </a:t>
            </a:r>
            <a:r>
              <a:rPr lang="es-ES" altLang="es-CO" sz="2800" dirty="0" err="1"/>
              <a:t>encélado</a:t>
            </a:r>
            <a:r>
              <a:rPr lang="es-ES" altLang="es-CO" sz="2800" dirty="0"/>
              <a:t>, Rea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9307" y="3726912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Atm bandas y tormentas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619971" y="5932002"/>
            <a:ext cx="397149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año = 29 años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41623" y="4526460"/>
            <a:ext cx="4627182" cy="64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200 lunas </a:t>
            </a:r>
            <a:r>
              <a:rPr lang="es-ES" altLang="es-CO" sz="2800" dirty="0">
                <a:sym typeface="Wingdings" panose="05000000000000000000" pitchFamily="2" charset="2"/>
              </a:rPr>
              <a:t> Titán (metano)</a:t>
            </a:r>
            <a:endParaRPr lang="es-ES" altLang="es-CO" sz="280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63377" y="2200426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Densidad &lt; Agua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48041" y="2980398"/>
            <a:ext cx="381434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No superficie </a:t>
            </a:r>
            <a:r>
              <a:rPr lang="es-ES" altLang="es-CO" sz="2800" dirty="0">
                <a:sym typeface="Wingdings" panose="05000000000000000000" pitchFamily="2" charset="2"/>
              </a:rPr>
              <a:t> H, He</a:t>
            </a:r>
            <a:endParaRPr lang="es-ES" alt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4FDFA4-5517-44F1-8AA2-74D462C6B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r="25577"/>
          <a:stretch/>
        </p:blipFill>
        <p:spPr>
          <a:xfrm>
            <a:off x="5153962" y="614398"/>
            <a:ext cx="5894183" cy="593989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557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332867"/>
            <a:ext cx="5157247" cy="970887"/>
          </a:xfrm>
        </p:spPr>
        <p:txBody>
          <a:bodyPr/>
          <a:lstStyle/>
          <a:p>
            <a:r>
              <a:rPr lang="es-419" b="1" dirty="0"/>
              <a:t>Urano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3253604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47121" y="5781515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Hielo + roca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12038" y="4864834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Inclinación 97.9°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976522" y="3486295"/>
            <a:ext cx="461385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Atmósfera H, He, amoniaco, metano (azul-verde)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949266" y="2501670"/>
            <a:ext cx="4049284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Ariel, miranda, </a:t>
            </a:r>
            <a:r>
              <a:rPr lang="es-ES" altLang="es-CO" sz="2800" dirty="0" err="1"/>
              <a:t>umbriel</a:t>
            </a:r>
            <a:endParaRPr lang="es-ES" altLang="es-CO" sz="280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919030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Telescopio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354605" y="1686279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27 lunas</a:t>
            </a:r>
          </a:p>
        </p:txBody>
      </p:sp>
      <p:pic>
        <p:nvPicPr>
          <p:cNvPr id="8" name="Imagen 7" descr="Imagen que contiene blanco, sentado, interior, bola de billar&#10;&#10;Descripción generada automáticamente">
            <a:extLst>
              <a:ext uri="{FF2B5EF4-FFF2-40B4-BE49-F238E27FC236}">
                <a16:creationId xmlns:a16="http://schemas.microsoft.com/office/drawing/2014/main" id="{D2E26FE5-DE33-4278-924F-DA958F7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828966" y="1285977"/>
            <a:ext cx="5388191" cy="538819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223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Neptuno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217067" y="1525876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13 lunas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835627" y="5898466"/>
            <a:ext cx="3146339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 err="1"/>
              <a:t>Geíseres</a:t>
            </a:r>
            <a:r>
              <a:rPr lang="es-ES" altLang="es-CO" sz="2800" dirty="0"/>
              <a:t> N2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04827" y="3708043"/>
            <a:ext cx="526160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Gran mancha oscura 2000 Km/h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57849" y="4379009"/>
            <a:ext cx="397149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Atmósfera turbulenta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46E5DB4-043F-4187-B40C-528737ABF89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258853" y="5071339"/>
            <a:ext cx="3904497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Energía </a:t>
            </a:r>
            <a:r>
              <a:rPr lang="es-ES" altLang="es-CO" sz="2800" dirty="0">
                <a:sym typeface="Wingdings" panose="05000000000000000000" pitchFamily="2" charset="2"/>
              </a:rPr>
              <a:t> c</a:t>
            </a:r>
            <a:r>
              <a:rPr lang="es-ES" altLang="es-CO" sz="2800" dirty="0"/>
              <a:t>ontracción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F03CDFE-A842-4E53-BCBE-47EF8A510C9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735976" y="2218353"/>
            <a:ext cx="346087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Lluvia diamantes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88638" y="2940907"/>
            <a:ext cx="4575716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Calculado (saturno, júpiter)</a:t>
            </a:r>
          </a:p>
        </p:txBody>
      </p:sp>
      <p:pic>
        <p:nvPicPr>
          <p:cNvPr id="15" name="Imagen 14" descr="Imagen que contiene oscuro, objeto, sentado&#10;&#10;Descripción generada automáticamente">
            <a:extLst>
              <a:ext uri="{FF2B5EF4-FFF2-40B4-BE49-F238E27FC236}">
                <a16:creationId xmlns:a16="http://schemas.microsoft.com/office/drawing/2014/main" id="{6548C99E-2509-4D5F-B0B1-0199768FD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9677" r="21437"/>
          <a:stretch/>
        </p:blipFill>
        <p:spPr>
          <a:xfrm>
            <a:off x="5535871" y="449567"/>
            <a:ext cx="5954005" cy="598232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6003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332867"/>
            <a:ext cx="5157247" cy="970887"/>
          </a:xfrm>
        </p:spPr>
        <p:txBody>
          <a:bodyPr/>
          <a:lstStyle/>
          <a:p>
            <a:r>
              <a:rPr lang="es-419" b="1" dirty="0"/>
              <a:t>Plutón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A5AC067-5C58-477E-B5C6-F0042CD932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22496" y="3253604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altLang="es-CO" sz="28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163213" y="1981273"/>
            <a:ext cx="354624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Orbita excéntrica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8B316B2-EB08-41F9-B4D9-A53603A579E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399340" y="1338110"/>
            <a:ext cx="4723740" cy="60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Planeta enano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574474" y="2747272"/>
            <a:ext cx="3548605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Satélite grande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C78468F-DFC0-409B-BC1A-DC670B7CBBCE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370890" y="753483"/>
            <a:ext cx="3854624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1 año = 249 años</a:t>
            </a:r>
          </a:p>
        </p:txBody>
      </p:sp>
      <p:pic>
        <p:nvPicPr>
          <p:cNvPr id="4" name="Imagen 3" descr="Imagen que contiene sentado, interior&#10;&#10;Descripción generada automáticamente">
            <a:extLst>
              <a:ext uri="{FF2B5EF4-FFF2-40B4-BE49-F238E27FC236}">
                <a16:creationId xmlns:a16="http://schemas.microsoft.com/office/drawing/2014/main" id="{BD6E4195-D1FB-4883-B118-70E2F8A1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033612" y="1284159"/>
            <a:ext cx="5715980" cy="5454386"/>
          </a:xfrm>
          <a:prstGeom prst="flowChartConnector">
            <a:avLst/>
          </a:prstGeom>
        </p:spPr>
      </p:pic>
      <p:pic>
        <p:nvPicPr>
          <p:cNvPr id="8" name="Imagen 7" descr="Imagen que contiene sentado, interior&#10;&#10;Descripción generada automáticamente">
            <a:extLst>
              <a:ext uri="{FF2B5EF4-FFF2-40B4-BE49-F238E27FC236}">
                <a16:creationId xmlns:a16="http://schemas.microsoft.com/office/drawing/2014/main" id="{7AF42025-2486-4C01-B1C9-3A8F8A5E8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7102938" y="3429000"/>
            <a:ext cx="3407369" cy="325870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132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1097" y="1188721"/>
            <a:ext cx="6178732" cy="463404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58571" y="158023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dirty="0" smtClean="0"/>
              <a:t>SISTEMA SOLAR</a:t>
            </a:r>
            <a:endParaRPr lang="es-CO" sz="4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0" y="1142735"/>
            <a:ext cx="6331165" cy="47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92" y="600390"/>
            <a:ext cx="10281460" cy="57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71955"/>
            <a:ext cx="9524591" cy="61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46" y="380999"/>
            <a:ext cx="9967105" cy="61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4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CFE17A-BF5B-46F4-9128-DC830E9FFA2E}"/>
              </a:ext>
            </a:extLst>
          </p:cNvPr>
          <p:cNvSpPr txBox="1"/>
          <p:nvPr/>
        </p:nvSpPr>
        <p:spPr>
          <a:xfrm>
            <a:off x="3129867" y="2875002"/>
            <a:ext cx="29661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60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590194" cy="970887"/>
          </a:xfrm>
        </p:spPr>
        <p:txBody>
          <a:bodyPr>
            <a:normAutofit/>
          </a:bodyPr>
          <a:lstStyle/>
          <a:p>
            <a:r>
              <a:rPr lang="es-419" b="1" dirty="0"/>
              <a:t>Sistema solar</a:t>
            </a:r>
          </a:p>
        </p:txBody>
      </p:sp>
      <p:pic>
        <p:nvPicPr>
          <p:cNvPr id="4" name="Imagen 3" descr="Imagen que contiene interior, sentado&#10;&#10;Descripción generada automáticamente">
            <a:extLst>
              <a:ext uri="{FF2B5EF4-FFF2-40B4-BE49-F238E27FC236}">
                <a16:creationId xmlns:a16="http://schemas.microsoft.com/office/drawing/2014/main" id="{120F9572-45BC-405A-9D95-B1AA9D55F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b="75779"/>
          <a:stretch/>
        </p:blipFill>
        <p:spPr>
          <a:xfrm>
            <a:off x="1396513" y="1852292"/>
            <a:ext cx="8981417" cy="176281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641B629-7C26-4AF3-823C-CCEE4EF91EA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370033" y="3964265"/>
            <a:ext cx="2635600" cy="588881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CO" sz="2800" dirty="0"/>
              <a:t>Planetas rocosos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8F0453E-5B1F-4053-AA69-89BF0E79ED8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74178" y="3964265"/>
            <a:ext cx="2933069" cy="588882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CO" sz="2800" dirty="0"/>
              <a:t>Planetas gaseosos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7EAD51-41BD-471C-8794-DF43AF9EF06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276620" y="4794062"/>
            <a:ext cx="4313474" cy="17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Alta densidad</a:t>
            </a:r>
          </a:p>
          <a:p>
            <a:r>
              <a:rPr lang="es-CO" altLang="es-CO" sz="2800" dirty="0"/>
              <a:t>Periodo de rotación lento</a:t>
            </a:r>
          </a:p>
          <a:p>
            <a:r>
              <a:rPr lang="es-CO" altLang="es-CO" sz="2800" dirty="0"/>
              <a:t>Pequeños y redondos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A09B99B-03A4-41FB-95EA-F99E408F97C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67720" y="4794062"/>
            <a:ext cx="4508058" cy="17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s-CO" sz="2800" dirty="0"/>
              <a:t>Periodo de rotación rápido</a:t>
            </a:r>
          </a:p>
          <a:p>
            <a:r>
              <a:rPr lang="es-CO" altLang="es-CO" sz="2800" dirty="0"/>
              <a:t>Muchos satélites</a:t>
            </a:r>
          </a:p>
          <a:p>
            <a:r>
              <a:rPr lang="es-CO" altLang="es-CO" sz="2800" dirty="0"/>
              <a:t>Ovalados</a:t>
            </a:r>
          </a:p>
        </p:txBody>
      </p:sp>
    </p:spTree>
    <p:extLst>
      <p:ext uri="{BB962C8B-B14F-4D97-AF65-F5344CB8AC3E}">
        <p14:creationId xmlns:p14="http://schemas.microsoft.com/office/powerpoint/2010/main" val="34547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Sol</a:t>
            </a:r>
          </a:p>
        </p:txBody>
      </p:sp>
      <p:pic>
        <p:nvPicPr>
          <p:cNvPr id="8" name="Imagen 7" descr="Imagen que contiene estrella&#10;&#10;Descripción generada automáticamente">
            <a:extLst>
              <a:ext uri="{FF2B5EF4-FFF2-40B4-BE49-F238E27FC236}">
                <a16:creationId xmlns:a16="http://schemas.microsoft.com/office/drawing/2014/main" id="{FA175088-8969-408F-B0D8-D6325700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047887" y="877883"/>
            <a:ext cx="5662266" cy="5662266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A5AC067-5C58-477E-B5C6-F0042CD93290}"/>
                  </a:ext>
                </a:extLst>
              </p:cNvPr>
              <p:cNvSpPr>
                <a:spLocks noGrp="1" noChangeArrowheads="1"/>
              </p:cNvSpPr>
              <p:nvPr/>
            </p:nvSpPr>
            <p:spPr bwMode="auto">
              <a:xfrm>
                <a:off x="556466" y="3584345"/>
                <a:ext cx="3351412" cy="8926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altLang="es-CO" sz="2800" dirty="0"/>
                  <a:t>M = </a:t>
                </a:r>
                <a14:m>
                  <m:oMath xmlns:m="http://schemas.openxmlformats.org/officeDocument/2006/math">
                    <m:r>
                      <a:rPr lang="es-CO" altLang="es-CO" sz="2800" b="0" i="1" smtClean="0">
                        <a:latin typeface="Cambria Math" panose="02040503050406030204" pitchFamily="18" charset="0"/>
                      </a:rPr>
                      <m:t>1.989</m:t>
                    </m:r>
                    <m:r>
                      <a:rPr lang="es-CO" altLang="es-CO" sz="28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s-CO" altLang="es-C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altLang="es-CO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CO" altLang="es-CO" sz="28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s-ES" altLang="es-CO" sz="2800" dirty="0"/>
                  <a:t>Kg</a:t>
                </a: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CA5AC067-5C58-477E-B5C6-F0042CD93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466" y="3584345"/>
                <a:ext cx="3351412" cy="892653"/>
              </a:xfrm>
              <a:prstGeom prst="rect">
                <a:avLst/>
              </a:prstGeom>
              <a:blipFill>
                <a:blip r:embed="rId4"/>
                <a:stretch>
                  <a:fillRect l="-3818" t="-7534" r="-18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3">
            <a:extLst>
              <a:ext uri="{FF2B5EF4-FFF2-40B4-BE49-F238E27FC236}">
                <a16:creationId xmlns:a16="http://schemas.microsoft.com/office/drawing/2014/main" id="{08FAAC19-90EB-4139-965A-052FF9F40A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102049" y="2003203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R = 695990 Km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40DA9D-0F59-428C-8186-4A51586F4E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447364" y="1229335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T = 5770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E8B316B2-EB08-41F9-B4D9-A53603A579EB}"/>
                  </a:ext>
                </a:extLst>
              </p:cNvPr>
              <p:cNvSpPr>
                <a:spLocks noGrp="1" noChangeArrowheads="1"/>
              </p:cNvSpPr>
              <p:nvPr/>
            </p:nvSpPr>
            <p:spPr bwMode="auto">
              <a:xfrm>
                <a:off x="908975" y="4407563"/>
                <a:ext cx="3548606" cy="8926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altLang="es-CO" sz="2800" dirty="0"/>
                  <a:t>Densidad superficial  </a:t>
                </a:r>
                <a14:m>
                  <m:oMath xmlns:m="http://schemas.openxmlformats.org/officeDocument/2006/math">
                    <m:r>
                      <a:rPr lang="es-CO" altLang="es-CO" sz="2800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s-CO" altLang="es-CO" sz="2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CO" altLang="es-CO" sz="2800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s-CO" altLang="es-C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altLang="es-CO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CO" altLang="es-CO" sz="28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s-CO" altLang="es-C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altLang="es-CO" sz="2800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endParaRPr lang="es-ES" altLang="es-CO" sz="2800" dirty="0"/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E8B316B2-EB08-41F9-B4D9-A53603A57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8975" y="4407563"/>
                <a:ext cx="3548606" cy="892653"/>
              </a:xfrm>
              <a:prstGeom prst="rect">
                <a:avLst/>
              </a:prstGeom>
              <a:blipFill>
                <a:blip r:embed="rId5"/>
                <a:stretch>
                  <a:fillRect l="-3608" t="-7534" r="-51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3">
            <a:extLst>
              <a:ext uri="{FF2B5EF4-FFF2-40B4-BE49-F238E27FC236}">
                <a16:creationId xmlns:a16="http://schemas.microsoft.com/office/drawing/2014/main" id="{70367BD0-AE65-41CF-AE3B-168BAAE484A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536335" y="5515780"/>
            <a:ext cx="4188798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Densidad </a:t>
            </a:r>
            <a:r>
              <a:rPr lang="es-CO" altLang="es-CO" sz="2800" dirty="0"/>
              <a:t>central </a:t>
            </a:r>
          </a:p>
          <a:p>
            <a:pPr marL="0" indent="0">
              <a:buNone/>
            </a:pPr>
            <a:r>
              <a:rPr lang="es-CO" altLang="es-CO" sz="2800" dirty="0"/>
              <a:t>	8 veces oro</a:t>
            </a:r>
            <a:endParaRPr lang="es-ES" altLang="es-CO" sz="28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C0D4350-1447-4235-B65D-DB524F4B57D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46772" y="2761127"/>
            <a:ext cx="3351412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Edad 4570 M años</a:t>
            </a:r>
          </a:p>
        </p:txBody>
      </p:sp>
    </p:spTree>
    <p:extLst>
      <p:ext uri="{BB962C8B-B14F-4D97-AF65-F5344CB8AC3E}">
        <p14:creationId xmlns:p14="http://schemas.microsoft.com/office/powerpoint/2010/main" val="22717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/>
          <a:lstStyle/>
          <a:p>
            <a:r>
              <a:rPr lang="es-419" b="1" dirty="0"/>
              <a:t>Sol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649013-0AE4-4CB6-995C-AD726C87D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8" t="30071" r="19335" b="8511"/>
          <a:stretch/>
        </p:blipFill>
        <p:spPr>
          <a:xfrm>
            <a:off x="1734433" y="1614792"/>
            <a:ext cx="8524490" cy="47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6815678" cy="970887"/>
          </a:xfrm>
        </p:spPr>
        <p:txBody>
          <a:bodyPr>
            <a:normAutofit/>
          </a:bodyPr>
          <a:lstStyle/>
          <a:p>
            <a:r>
              <a:rPr lang="es-419" b="1" dirty="0"/>
              <a:t>Sol</a:t>
            </a:r>
          </a:p>
        </p:txBody>
      </p:sp>
      <p:pic>
        <p:nvPicPr>
          <p:cNvPr id="11266" name="Picture 2" descr="Resultado de imagen para estructura del sol">
            <a:extLst>
              <a:ext uri="{FF2B5EF4-FFF2-40B4-BE49-F238E27FC236}">
                <a16:creationId xmlns:a16="http://schemas.microsoft.com/office/drawing/2014/main" id="{376567AF-E2A4-48DF-915B-C2AEC90E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68" y="1674983"/>
            <a:ext cx="7500123" cy="48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010CF9F-1EC5-49C6-A916-D96D18BB784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102629" y="4645923"/>
            <a:ext cx="1844678" cy="83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sz="4400" b="1" dirty="0">
                <a:solidFill>
                  <a:srgbClr val="00B050"/>
                </a:solidFill>
              </a:rPr>
              <a:t>15 MK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C170FBE-EED9-4BA4-AFA0-3515EF99452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48220" y="5203675"/>
            <a:ext cx="1844678" cy="83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sz="4400" b="1" dirty="0">
                <a:solidFill>
                  <a:srgbClr val="00B050"/>
                </a:solidFill>
              </a:rPr>
              <a:t>8 MK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D40E8-99C3-4080-9811-BF8F0EDB6E5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271148" y="3545378"/>
            <a:ext cx="1844678" cy="83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altLang="es-CO" sz="4400" b="1" dirty="0">
                <a:solidFill>
                  <a:srgbClr val="00B050"/>
                </a:solidFill>
              </a:rPr>
              <a:t>0.5 MK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AD4C5E4-7AF5-4032-871A-AE8B3F1A5AFA}"/>
              </a:ext>
            </a:extLst>
          </p:cNvPr>
          <p:cNvCxnSpPr/>
          <p:nvPr/>
        </p:nvCxnSpPr>
        <p:spPr>
          <a:xfrm flipV="1">
            <a:off x="3902697" y="4232640"/>
            <a:ext cx="2193303" cy="76357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5CA089-7D9D-4A5F-BE0F-56C2601C8595}"/>
              </a:ext>
            </a:extLst>
          </p:cNvPr>
          <p:cNvCxnSpPr>
            <a:cxnSpLocks/>
          </p:cNvCxnSpPr>
          <p:nvPr/>
        </p:nvCxnSpPr>
        <p:spPr>
          <a:xfrm flipH="1" flipV="1">
            <a:off x="6617616" y="4487164"/>
            <a:ext cx="1627080" cy="113557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6F48943-921B-4690-8DDF-F80D43FA1374}"/>
              </a:ext>
            </a:extLst>
          </p:cNvPr>
          <p:cNvCxnSpPr>
            <a:cxnSpLocks/>
          </p:cNvCxnSpPr>
          <p:nvPr/>
        </p:nvCxnSpPr>
        <p:spPr>
          <a:xfrm flipH="1">
            <a:off x="7431157" y="3964441"/>
            <a:ext cx="839991" cy="4190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>
            <a:normAutofit/>
          </a:bodyPr>
          <a:lstStyle/>
          <a:p>
            <a:r>
              <a:rPr lang="es-419" b="1" dirty="0"/>
              <a:t>Sol</a:t>
            </a:r>
          </a:p>
        </p:txBody>
      </p:sp>
      <p:pic>
        <p:nvPicPr>
          <p:cNvPr id="16386" name="Picture 2" descr="Resultado de imagen para manchas solares">
            <a:extLst>
              <a:ext uri="{FF2B5EF4-FFF2-40B4-BE49-F238E27FC236}">
                <a16:creationId xmlns:a16="http://schemas.microsoft.com/office/drawing/2014/main" id="{A5127A64-C7B1-4062-9C51-3753FA4B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3" y="1536275"/>
            <a:ext cx="63627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6DAE2C3-5186-44C4-8A2E-2A8BE64448F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446445" y="2189450"/>
            <a:ext cx="1367827" cy="580010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CO" sz="2800" dirty="0"/>
              <a:t>Umbra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91B6375-D935-477D-966F-EC6E2FD996B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295377" y="5321725"/>
            <a:ext cx="1805803" cy="58001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CO" sz="2800" dirty="0"/>
              <a:t>Penumbra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B069691-EE10-4D27-9FC8-2BC65A1AAB3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14272" y="2479455"/>
            <a:ext cx="2973786" cy="21178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7EF06D8-11B4-4C6A-9A38-CFBD4A48FC5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101180" y="5053924"/>
            <a:ext cx="2290952" cy="557806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E213DC7A-CF87-4FFA-AA18-5FBAA18255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58811" y="3306509"/>
            <a:ext cx="2878933" cy="89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s-CO" sz="2800" dirty="0"/>
              <a:t>Zonas frías 4200 K</a:t>
            </a:r>
          </a:p>
          <a:p>
            <a:pPr marL="0" indent="0">
              <a:buNone/>
            </a:pPr>
            <a:r>
              <a:rPr lang="es-ES" altLang="es-CO" sz="2800" dirty="0"/>
              <a:t> en la fotósfera</a:t>
            </a:r>
          </a:p>
        </p:txBody>
      </p:sp>
    </p:spTree>
    <p:extLst>
      <p:ext uri="{BB962C8B-B14F-4D97-AF65-F5344CB8AC3E}">
        <p14:creationId xmlns:p14="http://schemas.microsoft.com/office/powerpoint/2010/main" val="10942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8CCB-9848-42DA-A8E4-E79C2086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33" y="449567"/>
            <a:ext cx="5157247" cy="970887"/>
          </a:xfrm>
        </p:spPr>
        <p:txBody>
          <a:bodyPr>
            <a:normAutofit/>
          </a:bodyPr>
          <a:lstStyle/>
          <a:p>
            <a:r>
              <a:rPr lang="es-419" b="1" dirty="0"/>
              <a:t>Sol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5129B9-C38D-4D90-84F0-1368E16B448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522089" y="1411796"/>
            <a:ext cx="5586953" cy="145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Número de manchas solares</a:t>
            </a:r>
          </a:p>
          <a:p>
            <a:r>
              <a:rPr lang="es-ES" altLang="es-CO" sz="2800" dirty="0" err="1"/>
              <a:t>N°</a:t>
            </a:r>
            <a:r>
              <a:rPr lang="es-ES" altLang="es-CO" sz="2800" dirty="0"/>
              <a:t> Wolf = 10G + F</a:t>
            </a:r>
          </a:p>
        </p:txBody>
      </p:sp>
      <p:pic>
        <p:nvPicPr>
          <p:cNvPr id="18438" name="Picture 6" descr="Resultado de imagen para grupos manchas solares">
            <a:extLst>
              <a:ext uri="{FF2B5EF4-FFF2-40B4-BE49-F238E27FC236}">
                <a16:creationId xmlns:a16="http://schemas.microsoft.com/office/drawing/2014/main" id="{F01D50C2-2560-4D5C-8F58-8FB2B7A5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06" y="2690662"/>
            <a:ext cx="3580875" cy="35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Resultado de imagen para ciclo solar 11 años">
            <a:extLst>
              <a:ext uri="{FF2B5EF4-FFF2-40B4-BE49-F238E27FC236}">
                <a16:creationId xmlns:a16="http://schemas.microsoft.com/office/drawing/2014/main" id="{137AB707-057C-4271-9B3B-72B27AFA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7" y="1847653"/>
            <a:ext cx="5483945" cy="40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49BDA3D-6808-4C85-B75D-30AF76E76EF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57045" y="6100240"/>
            <a:ext cx="4965044" cy="4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CO" sz="2800" dirty="0"/>
              <a:t>Duración de 11 años</a:t>
            </a:r>
          </a:p>
        </p:txBody>
      </p:sp>
    </p:spTree>
    <p:extLst>
      <p:ext uri="{BB962C8B-B14F-4D97-AF65-F5344CB8AC3E}">
        <p14:creationId xmlns:p14="http://schemas.microsoft.com/office/powerpoint/2010/main" val="32917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403</Words>
  <Application>Microsoft Office PowerPoint</Application>
  <PresentationFormat>Panorámica</PresentationFormat>
  <Paragraphs>123</Paragraphs>
  <Slides>33</Slides>
  <Notes>1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Tema de Office</vt:lpstr>
      <vt:lpstr>Sistema solar</vt:lpstr>
      <vt:lpstr>Presentación de PowerPoint</vt:lpstr>
      <vt:lpstr>Presentación de PowerPoint</vt:lpstr>
      <vt:lpstr>Sistema solar</vt:lpstr>
      <vt:lpstr>Sol</vt:lpstr>
      <vt:lpstr>Sol</vt:lpstr>
      <vt:lpstr>Sol</vt:lpstr>
      <vt:lpstr>Sol</vt:lpstr>
      <vt:lpstr>Sol</vt:lpstr>
      <vt:lpstr>Sol</vt:lpstr>
      <vt:lpstr>Mercurio</vt:lpstr>
      <vt:lpstr>Venus</vt:lpstr>
      <vt:lpstr>Tierra</vt:lpstr>
      <vt:lpstr>Luna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Marte</vt:lpstr>
      <vt:lpstr>Júpiter</vt:lpstr>
      <vt:lpstr>Saturno</vt:lpstr>
      <vt:lpstr>Urano</vt:lpstr>
      <vt:lpstr>Neptuno</vt:lpstr>
      <vt:lpstr>Plutón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Luz</dc:title>
  <dc:creator>DANIEL BORRERO</dc:creator>
  <cp:lastModifiedBy>Steven Rico</cp:lastModifiedBy>
  <cp:revision>78</cp:revision>
  <dcterms:created xsi:type="dcterms:W3CDTF">2019-07-21T16:37:09Z</dcterms:created>
  <dcterms:modified xsi:type="dcterms:W3CDTF">2019-09-30T13:21:10Z</dcterms:modified>
</cp:coreProperties>
</file>